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90621"/>
            <a:ext cx="8480528" cy="557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8"/>
              </a:lnSpc>
            </a:pPr>
            <a:r>
              <a:rPr lang="en-US" sz="5899">
                <a:solidFill>
                  <a:srgbClr val="000000"/>
                </a:solidFill>
                <a:latin typeface="Montserrat Bold"/>
              </a:rPr>
              <a:t>Attentive AI: Intelligent Driver Drowsiness Avoidance System</a:t>
            </a:r>
          </a:p>
          <a:p>
            <a:pPr>
              <a:lnSpc>
                <a:spcPts val="11676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67131" y="2552248"/>
            <a:ext cx="708243" cy="879308"/>
          </a:xfrm>
          <a:custGeom>
            <a:avLst/>
            <a:gdLst/>
            <a:ahLst/>
            <a:cxnLst/>
            <a:rect r="r" b="b" t="t" l="l"/>
            <a:pathLst>
              <a:path h="879308" w="708243">
                <a:moveTo>
                  <a:pt x="0" y="0"/>
                </a:moveTo>
                <a:lnTo>
                  <a:pt x="708243" y="0"/>
                </a:lnTo>
                <a:lnTo>
                  <a:pt x="708243" y="879308"/>
                </a:lnTo>
                <a:lnTo>
                  <a:pt x="0" y="87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75361" y="1874361"/>
            <a:ext cx="8412639" cy="8412639"/>
          </a:xfrm>
          <a:custGeom>
            <a:avLst/>
            <a:gdLst/>
            <a:ahLst/>
            <a:cxnLst/>
            <a:rect r="r" b="b" t="t" l="l"/>
            <a:pathLst>
              <a:path h="8412639" w="8412639">
                <a:moveTo>
                  <a:pt x="0" y="0"/>
                </a:moveTo>
                <a:lnTo>
                  <a:pt x="8412639" y="0"/>
                </a:lnTo>
                <a:lnTo>
                  <a:pt x="8412639" y="8412639"/>
                </a:lnTo>
                <a:lnTo>
                  <a:pt x="0" y="841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7398" y="3221086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7398" y="4753324"/>
            <a:ext cx="7195263" cy="109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Globally, driver drowsiness contributes to around </a:t>
            </a:r>
            <a:r>
              <a:rPr lang="en-US" sz="2093">
                <a:solidFill>
                  <a:srgbClr val="101010"/>
                </a:solidFill>
                <a:latin typeface="Montserrat Bold"/>
              </a:rPr>
              <a:t>1.25 million road deaths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 and up to </a:t>
            </a:r>
            <a:r>
              <a:rPr lang="en-US" sz="2093">
                <a:solidFill>
                  <a:srgbClr val="101010"/>
                </a:solidFill>
                <a:latin typeface="Montserrat Bold"/>
              </a:rPr>
              <a:t>50 million injuries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 each year*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7398" y="8718260"/>
            <a:ext cx="7195263" cy="35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*World Heath Organization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2924562"/>
            <a:ext cx="3024888" cy="529127"/>
            <a:chOff x="0" y="0"/>
            <a:chExt cx="1281756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Problem 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90681" y="5030442"/>
            <a:ext cx="3024888" cy="529127"/>
            <a:chOff x="0" y="0"/>
            <a:chExt cx="1281756" cy="224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Problem 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90681" y="7136208"/>
            <a:ext cx="3024888" cy="529127"/>
            <a:chOff x="0" y="0"/>
            <a:chExt cx="1281756" cy="224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Problem 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953568" y="6821593"/>
            <a:ext cx="1158358" cy="1158358"/>
          </a:xfrm>
          <a:custGeom>
            <a:avLst/>
            <a:gdLst/>
            <a:ahLst/>
            <a:cxnLst/>
            <a:rect r="r" b="b" t="t" l="l"/>
            <a:pathLst>
              <a:path h="1158358" w="1158358">
                <a:moveTo>
                  <a:pt x="0" y="0"/>
                </a:moveTo>
                <a:lnTo>
                  <a:pt x="1158359" y="0"/>
                </a:lnTo>
                <a:lnTo>
                  <a:pt x="1158359" y="1158358"/>
                </a:lnTo>
                <a:lnTo>
                  <a:pt x="0" y="115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85094" y="2641472"/>
            <a:ext cx="1095307" cy="1095307"/>
          </a:xfrm>
          <a:custGeom>
            <a:avLst/>
            <a:gdLst/>
            <a:ahLst/>
            <a:cxnLst/>
            <a:rect r="r" b="b" t="t" l="l"/>
            <a:pathLst>
              <a:path h="1095307" w="1095307">
                <a:moveTo>
                  <a:pt x="0" y="0"/>
                </a:moveTo>
                <a:lnTo>
                  <a:pt x="1095307" y="0"/>
                </a:lnTo>
                <a:lnTo>
                  <a:pt x="1095307" y="1095307"/>
                </a:lnTo>
                <a:lnTo>
                  <a:pt x="0" y="1095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31401" y="4793659"/>
            <a:ext cx="1002692" cy="1002692"/>
          </a:xfrm>
          <a:custGeom>
            <a:avLst/>
            <a:gdLst/>
            <a:ahLst/>
            <a:cxnLst/>
            <a:rect r="r" b="b" t="t" l="l"/>
            <a:pathLst>
              <a:path h="1002692" w="1002692">
                <a:moveTo>
                  <a:pt x="0" y="0"/>
                </a:moveTo>
                <a:lnTo>
                  <a:pt x="1002693" y="0"/>
                </a:lnTo>
                <a:lnTo>
                  <a:pt x="1002693" y="1002692"/>
                </a:lnTo>
                <a:lnTo>
                  <a:pt x="0" y="1002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31401" y="1028700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Our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90681" y="3506854"/>
            <a:ext cx="7585377" cy="78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0"/>
              </a:lnSpc>
            </a:pPr>
            <a:r>
              <a:rPr lang="en-US" sz="2293">
                <a:solidFill>
                  <a:srgbClr val="101010"/>
                </a:solidFill>
                <a:latin typeface="Montserrat"/>
              </a:rPr>
              <a:t>Reduce the fatal accident due to driver drowsiness</a:t>
            </a:r>
          </a:p>
          <a:p>
            <a:pPr marL="0" indent="0" lvl="0">
              <a:lnSpc>
                <a:spcPts val="321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390681" y="5616719"/>
            <a:ext cx="6468552" cy="38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101010"/>
                </a:solidFill>
                <a:latin typeface="Montserrat"/>
              </a:rPr>
              <a:t>Enjoy the ride! You are alone but not lonely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90681" y="7722485"/>
            <a:ext cx="3382056" cy="38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101010"/>
                </a:solidFill>
                <a:latin typeface="Montserrat"/>
              </a:rPr>
              <a:t>Knowledge extension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821" y="627408"/>
            <a:ext cx="17177026" cy="8995198"/>
            <a:chOff x="0" y="0"/>
            <a:chExt cx="4523990" cy="2369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3990" cy="2369106"/>
            </a:xfrm>
            <a:custGeom>
              <a:avLst/>
              <a:gdLst/>
              <a:ahLst/>
              <a:cxnLst/>
              <a:rect r="r" b="b" t="t" l="l"/>
              <a:pathLst>
                <a:path h="2369106" w="4523990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894483"/>
            <a:ext cx="3628085" cy="4414507"/>
            <a:chOff x="0" y="0"/>
            <a:chExt cx="1693662" cy="2060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305" y="4074774"/>
            <a:ext cx="3262874" cy="4031036"/>
            <a:chOff x="0" y="0"/>
            <a:chExt cx="1523174" cy="1881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91510" y="3131890"/>
            <a:ext cx="1902465" cy="19024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L1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74962" y="3894483"/>
            <a:ext cx="3628085" cy="4414507"/>
            <a:chOff x="0" y="0"/>
            <a:chExt cx="1693662" cy="20607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57567" y="4074774"/>
            <a:ext cx="3262874" cy="4031036"/>
            <a:chOff x="0" y="0"/>
            <a:chExt cx="1523174" cy="18817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37771" y="3131890"/>
            <a:ext cx="1902465" cy="190246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L2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07871" y="3894483"/>
            <a:ext cx="3628085" cy="4414507"/>
            <a:chOff x="0" y="0"/>
            <a:chExt cx="1693662" cy="20607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90476" y="4074774"/>
            <a:ext cx="3262874" cy="4031036"/>
            <a:chOff x="0" y="0"/>
            <a:chExt cx="1523174" cy="18817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70681" y="3131890"/>
            <a:ext cx="1902465" cy="190246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L3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240781" y="3894483"/>
            <a:ext cx="3628085" cy="4414507"/>
            <a:chOff x="0" y="0"/>
            <a:chExt cx="1693662" cy="206077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93662" cy="2060779"/>
            </a:xfrm>
            <a:custGeom>
              <a:avLst/>
              <a:gdLst/>
              <a:ahLst/>
              <a:cxnLst/>
              <a:rect r="r" b="b" t="t" l="l"/>
              <a:pathLst>
                <a:path h="2060779" w="1693662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423386" y="4074774"/>
            <a:ext cx="3262874" cy="4031036"/>
            <a:chOff x="0" y="0"/>
            <a:chExt cx="1523174" cy="18817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23174" cy="1881768"/>
            </a:xfrm>
            <a:custGeom>
              <a:avLst/>
              <a:gdLst/>
              <a:ahLst/>
              <a:cxnLst/>
              <a:rect r="r" b="b" t="t" l="l"/>
              <a:pathLst>
                <a:path h="1881768" w="1523174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103591" y="3131890"/>
            <a:ext cx="1902465" cy="190246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L4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04039" y="6293819"/>
            <a:ext cx="2877407" cy="52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Turn ON the driver’s favourite music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04039" y="5291530"/>
            <a:ext cx="2877407" cy="34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L1: Enjoy the ride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22550" y="950665"/>
            <a:ext cx="114429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Solution Concept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363689" y="6161376"/>
            <a:ext cx="2877407" cy="78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Active engangement of the GenAI with longer driver response time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50300" y="5291530"/>
            <a:ext cx="2877407" cy="71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Who wants to be a millionaire?!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88871" y="6161376"/>
            <a:ext cx="2877407" cy="78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Active engangement of the GenAI with short driver response time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83210" y="5291530"/>
            <a:ext cx="2877407" cy="34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L3: Family Feud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16120" y="6003482"/>
            <a:ext cx="2877407" cy="184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Active engangement of the GenAI with short driver response time</a:t>
            </a:r>
          </a:p>
          <a:p>
            <a:pPr algn="ctr">
              <a:lnSpc>
                <a:spcPts val="2089"/>
              </a:lnSpc>
            </a:pPr>
          </a:p>
          <a:p>
            <a:pPr algn="ctr"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Haptic feedback and incomfortable audio</a:t>
            </a:r>
          </a:p>
          <a:p>
            <a:pPr algn="ctr" marL="0" indent="0" lvl="0">
              <a:lnSpc>
                <a:spcPts val="2089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616120" y="5291530"/>
            <a:ext cx="2877407" cy="71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L4: Annoy until you obey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2220823"/>
            <a:ext cx="6961074" cy="72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101010"/>
                </a:solidFill>
                <a:latin typeface="Montserrat"/>
              </a:rPr>
              <a:t>Different stages of interactions to keep driver awake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66133"/>
            <a:ext cx="6168530" cy="6178337"/>
          </a:xfrm>
          <a:custGeom>
            <a:avLst/>
            <a:gdLst/>
            <a:ahLst/>
            <a:cxnLst/>
            <a:rect r="r" b="b" t="t" l="l"/>
            <a:pathLst>
              <a:path h="6178337" w="6168530">
                <a:moveTo>
                  <a:pt x="0" y="0"/>
                </a:moveTo>
                <a:lnTo>
                  <a:pt x="6168530" y="0"/>
                </a:lnTo>
                <a:lnTo>
                  <a:pt x="6168530" y="6178337"/>
                </a:lnTo>
                <a:lnTo>
                  <a:pt x="0" y="617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52573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Our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0215" y="0"/>
            <a:ext cx="8197785" cy="10287000"/>
          </a:xfrm>
          <a:custGeom>
            <a:avLst/>
            <a:gdLst/>
            <a:ahLst/>
            <a:cxnLst/>
            <a:rect r="r" b="b" t="t" l="l"/>
            <a:pathLst>
              <a:path h="10287000" w="8197785">
                <a:moveTo>
                  <a:pt x="0" y="0"/>
                </a:moveTo>
                <a:lnTo>
                  <a:pt x="8197785" y="0"/>
                </a:lnTo>
                <a:lnTo>
                  <a:pt x="81977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826451"/>
            <a:ext cx="8525731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6972" y="-1174265"/>
            <a:ext cx="9192806" cy="11746397"/>
            <a:chOff x="0" y="0"/>
            <a:chExt cx="2421151" cy="3093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1151" cy="3093701"/>
            </a:xfrm>
            <a:custGeom>
              <a:avLst/>
              <a:gdLst/>
              <a:ahLst/>
              <a:cxnLst/>
              <a:rect r="r" b="b" t="t" l="l"/>
              <a:pathLst>
                <a:path h="3093701" w="242115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20448" y="2989348"/>
            <a:ext cx="8505853" cy="4799487"/>
          </a:xfrm>
          <a:custGeom>
            <a:avLst/>
            <a:gdLst/>
            <a:ahLst/>
            <a:cxnLst/>
            <a:rect r="r" b="b" t="t" l="l"/>
            <a:pathLst>
              <a:path h="4799487" w="8505853">
                <a:moveTo>
                  <a:pt x="0" y="0"/>
                </a:moveTo>
                <a:lnTo>
                  <a:pt x="8505854" y="0"/>
                </a:lnTo>
                <a:lnTo>
                  <a:pt x="8505854" y="4799488"/>
                </a:lnTo>
                <a:lnTo>
                  <a:pt x="0" y="479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2280" y="4679884"/>
            <a:ext cx="3632909" cy="91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6"/>
              </a:lnSpc>
              <a:spcBef>
                <a:spcPct val="0"/>
              </a:spcBef>
            </a:pPr>
            <a:r>
              <a:rPr lang="en-US" sz="5921">
                <a:solidFill>
                  <a:srgbClr val="F4F6FC"/>
                </a:solidFill>
                <a:latin typeface="Roboto Bold"/>
              </a:rPr>
              <a:t>Objective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93275"/>
            <a:ext cx="8434945" cy="1293725"/>
            <a:chOff x="0" y="0"/>
            <a:chExt cx="2137108" cy="327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108" cy="327783"/>
            </a:xfrm>
            <a:custGeom>
              <a:avLst/>
              <a:gdLst/>
              <a:ahLst/>
              <a:cxnLst/>
              <a:rect r="r" b="b" t="t" l="l"/>
              <a:pathLst>
                <a:path h="327783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9" y="0"/>
            <a:ext cx="8434945" cy="1293725"/>
            <a:chOff x="0" y="0"/>
            <a:chExt cx="2137108" cy="327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108" cy="327783"/>
            </a:xfrm>
            <a:custGeom>
              <a:avLst/>
              <a:gdLst/>
              <a:ahLst/>
              <a:cxnLst/>
              <a:rect r="r" b="b" t="t" l="l"/>
              <a:pathLst>
                <a:path h="327783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941" y="1973139"/>
            <a:ext cx="8135062" cy="6101297"/>
          </a:xfrm>
          <a:custGeom>
            <a:avLst/>
            <a:gdLst/>
            <a:ahLst/>
            <a:cxnLst/>
            <a:rect r="r" b="b" t="t" l="l"/>
            <a:pathLst>
              <a:path h="6101297" w="8135062">
                <a:moveTo>
                  <a:pt x="0" y="0"/>
                </a:moveTo>
                <a:lnTo>
                  <a:pt x="8135063" y="0"/>
                </a:lnTo>
                <a:lnTo>
                  <a:pt x="8135063" y="6101296"/>
                </a:lnTo>
                <a:lnTo>
                  <a:pt x="0" y="610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35961" y="1839789"/>
            <a:ext cx="499723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The Team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035961" y="3743935"/>
            <a:ext cx="5241008" cy="5249340"/>
          </a:xfrm>
          <a:custGeom>
            <a:avLst/>
            <a:gdLst/>
            <a:ahLst/>
            <a:cxnLst/>
            <a:rect r="r" b="b" t="t" l="l"/>
            <a:pathLst>
              <a:path h="5249340" w="5241008">
                <a:moveTo>
                  <a:pt x="0" y="0"/>
                </a:moveTo>
                <a:lnTo>
                  <a:pt x="5241008" y="0"/>
                </a:lnTo>
                <a:lnTo>
                  <a:pt x="5241008" y="5249340"/>
                </a:lnTo>
                <a:lnTo>
                  <a:pt x="0" y="5249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112" y="4229634"/>
            <a:ext cx="3908246" cy="7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Contact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956" y="7920049"/>
            <a:ext cx="5038461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Montserrat"/>
              </a:rPr>
              <a:t>contact</a:t>
            </a:r>
            <a:r>
              <a:rPr lang="en-US" sz="2235">
                <a:solidFill>
                  <a:srgbClr val="000000"/>
                </a:solidFill>
                <a:latin typeface="Montserrat"/>
              </a:rPr>
              <a:t>@alpacai.com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64109" y="7967674"/>
            <a:ext cx="414154" cy="414154"/>
          </a:xfrm>
          <a:custGeom>
            <a:avLst/>
            <a:gdLst/>
            <a:ahLst/>
            <a:cxnLst/>
            <a:rect r="r" b="b" t="t" l="l"/>
            <a:pathLst>
              <a:path h="414154" w="414154">
                <a:moveTo>
                  <a:pt x="0" y="0"/>
                </a:moveTo>
                <a:lnTo>
                  <a:pt x="414153" y="0"/>
                </a:lnTo>
                <a:lnTo>
                  <a:pt x="414153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81131" y="5095875"/>
            <a:ext cx="6218764" cy="209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Montserrat Light Bold"/>
              </a:rPr>
              <a:t>Zehra Nur Olgun</a:t>
            </a:r>
          </a:p>
          <a:p>
            <a:pPr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Montserrat Light Bold"/>
              </a:rPr>
              <a:t>Afrizal Herlambang</a:t>
            </a:r>
          </a:p>
          <a:p>
            <a:pPr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Montserrat Light Bold"/>
              </a:rPr>
              <a:t>Sergio Roa-Ovalle</a:t>
            </a:r>
          </a:p>
          <a:p>
            <a:pPr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Montserrat Light Bold"/>
              </a:rPr>
              <a:t>Alberto Carlos Hernandez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61112" y="2575440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DAF-EnexdeM</dc:identifier>
  <dcterms:modified xsi:type="dcterms:W3CDTF">2011-08-01T06:04:30Z</dcterms:modified>
  <cp:revision>1</cp:revision>
  <dc:title>Attentive AI</dc:title>
</cp:coreProperties>
</file>